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9" r:id="rId6"/>
    <p:sldId id="293" r:id="rId7"/>
    <p:sldId id="264" r:id="rId8"/>
    <p:sldId id="292" r:id="rId9"/>
    <p:sldId id="266" r:id="rId10"/>
    <p:sldId id="268" r:id="rId11"/>
    <p:sldId id="295" r:id="rId12"/>
    <p:sldId id="296" r:id="rId13"/>
    <p:sldId id="29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howGuides="1">
      <p:cViewPr>
        <p:scale>
          <a:sx n="69" d="100"/>
          <a:sy n="69" d="100"/>
        </p:scale>
        <p:origin x="564" y="64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5/1/2025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5/1/2025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7" r:id="rId17"/>
    <p:sldLayoutId id="2147483819" r:id="rId18"/>
    <p:sldLayoutId id="2147483820" r:id="rId19"/>
    <p:sldLayoutId id="2147483822" r:id="rId20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1/jamanetworkopen.2018.0217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doi.org/10.1177/0022042623117921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070901"/>
            <a:ext cx="11265407" cy="730467"/>
          </a:xfrm>
        </p:spPr>
        <p:txBody>
          <a:bodyPr/>
          <a:lstStyle/>
          <a:p>
            <a:r>
              <a:rPr lang="en-US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‘Stay Alive’ OPIOID overdose prevention program</a:t>
            </a:r>
            <a:endParaRPr lang="en-US" sz="3200" b="1" dirty="0"/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  <p:sp>
        <p:nvSpPr>
          <p:cNvPr id="2" name="Title 7">
            <a:extLst>
              <a:ext uri="{FF2B5EF4-FFF2-40B4-BE49-F238E27FC236}">
                <a16:creationId xmlns:a16="http://schemas.microsoft.com/office/drawing/2014/main" id="{992563B7-5E40-62F3-B1F5-F708EC03C67F}"/>
              </a:ext>
            </a:extLst>
          </p:cNvPr>
          <p:cNvSpPr txBox="1">
            <a:spLocks/>
          </p:cNvSpPr>
          <p:nvPr/>
        </p:nvSpPr>
        <p:spPr>
          <a:xfrm>
            <a:off x="609600" y="1223301"/>
            <a:ext cx="11265407" cy="16570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b="1" i="1" dirty="0">
                <a:latin typeface="Dubai Light" panose="020B0303030403030204" pitchFamily="34" charset="-78"/>
                <a:ea typeface="Aptos" panose="020B0004020202020204" pitchFamily="34" charset="0"/>
                <a:cs typeface="Dubai Light" panose="020B0303030403030204" pitchFamily="34" charset="-78"/>
              </a:rPr>
              <a:t>Esther Djan</a:t>
            </a:r>
            <a:endParaRPr lang="en-US" sz="2400" b="1" i="1" dirty="0"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151" y="2862480"/>
            <a:ext cx="3672970" cy="144166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Esther Djan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616-500-2991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Djane@mail.gvsu.edu</a:t>
            </a:r>
          </a:p>
        </p:txBody>
      </p:sp>
      <p:pic>
        <p:nvPicPr>
          <p:cNvPr id="6" name="Picture Placeholder 20" descr="Two people smiling while holding coffee">
            <a:extLst>
              <a:ext uri="{FF2B5EF4-FFF2-40B4-BE49-F238E27FC236}">
                <a16:creationId xmlns:a16="http://schemas.microsoft.com/office/drawing/2014/main" id="{D5F990F3-8C7B-5D9D-3450-48402FC69A7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5328" b="15328"/>
          <a:stretch/>
        </p:blipFill>
        <p:spPr>
          <a:xfrm>
            <a:off x="4232275" y="500063"/>
            <a:ext cx="7497763" cy="5688012"/>
          </a:xfrm>
        </p:spPr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CONTENT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71513" y="2536031"/>
            <a:ext cx="3123783" cy="3671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this matters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Findings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 Statement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Logic Model Framework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  <a:p>
            <a:pPr>
              <a:buFont typeface="Wingdings 2" panose="05020102010507070707" pitchFamily="18" charset="2"/>
              <a:buChar char=""/>
            </a:pPr>
            <a:endParaRPr lang="en-US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6393AF9B-8F4D-EE64-E423-6C94A78728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45" b="-3"/>
          <a:stretch/>
        </p:blipFill>
        <p:spPr>
          <a:xfrm>
            <a:off x="4241830" y="601200"/>
            <a:ext cx="7503636" cy="5789365"/>
          </a:xfrm>
          <a:prstGeom prst="rect">
            <a:avLst/>
          </a:prstGeom>
          <a:solidFill>
            <a:schemeClr val="accent2"/>
          </a:solidFill>
        </p:spPr>
      </p:pic>
    </p:spTree>
    <p:extLst>
      <p:ext uri="{BB962C8B-B14F-4D97-AF65-F5344CB8AC3E}">
        <p14:creationId xmlns:p14="http://schemas.microsoft.com/office/powerpoint/2010/main" val="26769054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>
          <a:xfrm>
            <a:off x="457200" y="670560"/>
            <a:ext cx="11267440" cy="1542288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05827" y="2523744"/>
            <a:ext cx="7418813" cy="4334255"/>
          </a:xfrm>
        </p:spPr>
        <p:txBody>
          <a:bodyPr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Opioid related deaths are caused by opioid drugs.  A typical example is when overdoses of heroin contaminated with fentanyl are taken. </a:t>
            </a:r>
          </a:p>
          <a:p>
            <a:r>
              <a:rPr lang="en-US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It slows or stops breathing ability of an individual.</a:t>
            </a:r>
          </a:p>
          <a:p>
            <a:r>
              <a:rPr lang="en-US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Naloxone is a fast-acting medication that reverses opioid overdoses and restores breathing within minutes.</a:t>
            </a:r>
          </a:p>
          <a:p>
            <a:r>
              <a:rPr lang="en-US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Opioid related deaths mostly 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affect people aged 26-35 years with a higher percentage in male.</a:t>
            </a:r>
          </a:p>
          <a:p>
            <a:r>
              <a:rPr lang="en-US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research makes more emphases on people residing in West Virginia, especially at rural deprived areas and homeless people. </a:t>
            </a:r>
          </a:p>
          <a:p>
            <a:r>
              <a:rPr lang="en-US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The rates of death from opioid related is regarded as an emergency.</a:t>
            </a:r>
          </a:p>
          <a:p>
            <a:endParaRPr lang="en-US" sz="2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matters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1" y="2187361"/>
            <a:ext cx="11267440" cy="3633047"/>
          </a:xfrm>
          <a:noFill/>
        </p:spPr>
        <p:txBody>
          <a:bodyPr>
            <a:normAutofit/>
          </a:bodyPr>
          <a:lstStyle/>
          <a:p>
            <a:pPr lvl="1"/>
            <a:r>
              <a:rPr lang="en-US" sz="20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Among 422,605 unintentional opioid toxicity deaths in the U.S. between 2011 and 2021, the median age was 39 years  and 69.7% were male.</a:t>
            </a:r>
          </a:p>
          <a:p>
            <a:pPr lvl="1"/>
            <a:r>
              <a:rPr lang="en-US" sz="20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West Virginia is at the center of an avoidable epidemic, with overdose death rates far higher than the national average.</a:t>
            </a:r>
            <a:endParaRPr lang="en-US" sz="2000" dirty="0">
              <a:solidFill>
                <a:srgbClr val="000000"/>
              </a:solidFill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There were 1,335 overdose deaths in West Virginia in 2022, as well as 80.9 overdose deaths per 100,000 people  in West Virginia in 2022.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the age range being affected, Opioid related death is referred to as the ‘youth killer’ and so must be looked at and attended to with all seriousness.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Opioid related death is preventable and so requires urgent action.</a:t>
            </a:r>
          </a:p>
          <a:p>
            <a:pPr lvl="1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640080"/>
            <a:ext cx="4340177" cy="1033272"/>
          </a:xfrm>
        </p:spPr>
        <p:txBody>
          <a:bodyPr/>
          <a:lstStyle/>
          <a:p>
            <a:r>
              <a:rPr lang="en-US" sz="3600" dirty="0"/>
              <a:t>KEY FINDINGS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200" y="1929346"/>
            <a:ext cx="4797379" cy="453981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increasing rate from year-to-year is outraging.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There is limited  access to Naloxone in rural and underserved areas.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Slow bureaucratic distribution delays life saving treatment.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Stigma and fear prevents overdose intervention.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</a:t>
            </a:r>
            <a:r>
              <a:rPr lang="en-US" sz="20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mall percentage of pharmacists are certified to administer naloxone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Lack of </a:t>
            </a:r>
            <a:r>
              <a:rPr lang="en-US" sz="20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medical professionals in rural areas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>
          <a:xfrm>
            <a:off x="5704114" y="640080"/>
            <a:ext cx="6030684" cy="5751576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A4ADFB-F0FD-5E72-F3E0-CD2072726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579" y="640080"/>
            <a:ext cx="6937421" cy="573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46" y="1146972"/>
            <a:ext cx="6755892" cy="680351"/>
          </a:xfrm>
        </p:spPr>
        <p:txBody>
          <a:bodyPr>
            <a:normAutofit/>
          </a:bodyPr>
          <a:lstStyle/>
          <a:p>
            <a:r>
              <a:rPr lang="en-US" sz="3600" b="1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Intervention Statement</a:t>
            </a:r>
            <a:endParaRPr lang="en-US" sz="3600" dirty="0"/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r="30964" b="163"/>
          <a:stretch/>
        </p:blipFill>
        <p:spPr>
          <a:xfrm>
            <a:off x="7192773" y="705104"/>
            <a:ext cx="4481992" cy="1483914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1BBC7F56-37A9-AC0A-2766-9EB611CCECC3}"/>
              </a:ext>
            </a:extLst>
          </p:cNvPr>
          <p:cNvSpPr txBox="1">
            <a:spLocks/>
          </p:cNvSpPr>
          <p:nvPr/>
        </p:nvSpPr>
        <p:spPr>
          <a:xfrm>
            <a:off x="436880" y="2189018"/>
            <a:ext cx="11348720" cy="4668982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intervention aims at proposing a statewide, community-centered overdose prevention program that: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Increases Naloxone Availability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Improves public Education on overdose response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Creates a coordinated response network among local organizers, first responders and healthcare providers.</a:t>
            </a:r>
          </a:p>
          <a:p>
            <a:pPr marL="0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is done to lower the number of opioid-related deaths in West Virginia. This solution prioritizes: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Standardized Trainings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Mobile outreach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Quick Distribution of Naloxone</a:t>
            </a:r>
          </a:p>
          <a:p>
            <a:pPr marL="0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68427"/>
            <a:ext cx="11277600" cy="382918"/>
          </a:xfrm>
        </p:spPr>
        <p:txBody>
          <a:bodyPr/>
          <a:lstStyle/>
          <a:p>
            <a:r>
              <a:rPr lang="en-US" dirty="0"/>
              <a:t>Intervention PLAN -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‘Stay Alive’ overdose prevention program </a:t>
            </a:r>
            <a:endParaRPr lang="en-US" sz="2400" dirty="0"/>
          </a:p>
        </p:txBody>
      </p:sp>
      <p:graphicFrame>
        <p:nvGraphicFramePr>
          <p:cNvPr id="17" name="Table Placeholder 3">
            <a:extLst>
              <a:ext uri="{FF2B5EF4-FFF2-40B4-BE49-F238E27FC236}">
                <a16:creationId xmlns:a16="http://schemas.microsoft.com/office/drawing/2014/main" id="{8A222178-BDA0-1F26-F788-4610ADCDC64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442540547"/>
              </p:ext>
            </p:extLst>
          </p:nvPr>
        </p:nvGraphicFramePr>
        <p:xfrm>
          <a:off x="249381" y="858981"/>
          <a:ext cx="11693237" cy="6326293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2298158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44781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347557">
                  <a:extLst>
                    <a:ext uri="{9D8B030D-6E8A-4147-A177-3AD203B41FA5}">
                      <a16:colId xmlns:a16="http://schemas.microsoft.com/office/drawing/2014/main" val="4056240521"/>
                    </a:ext>
                  </a:extLst>
                </a:gridCol>
                <a:gridCol w="2283953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315755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7164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Input(Resources Needed)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Activities</a:t>
                      </a:r>
                    </a:p>
                    <a:p>
                      <a:pPr algn="ctr"/>
                      <a:r>
                        <a:rPr lang="en-US" dirty="0"/>
                        <a:t>(What to do)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Outputs(Immediate Result)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Outcomes</a:t>
                      </a:r>
                    </a:p>
                    <a:p>
                      <a:pPr algn="ctr"/>
                      <a:r>
                        <a:rPr lang="en-US" dirty="0"/>
                        <a:t>(Short-/Mid-Team Effect)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( Long- Term Change)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931333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Funding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Federal/state funding (CDC, HHS), Nonprofits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$1,000,000 </a:t>
                      </a:r>
                      <a:r>
                        <a:rPr lang="en-US" dirty="0"/>
                        <a:t>attained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Expansion of program coverage to rural and high-risk areas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Significant decline in opioid-related mortality rates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975076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Volunteer recruitment and training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Provide certification to trained volunteers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5,000 of individuals trained (health workers, volunteers)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Improved knowledge in volunteers about overdose / Naloxone Administration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Preventable deaths</a:t>
                      </a:r>
                      <a:r>
                        <a:rPr lang="en-US" dirty="0"/>
                        <a:t>, trained bystander intervention.</a:t>
                      </a:r>
                    </a:p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45597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Naloxone Supply procurement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Distribute naloxone kits in public spaces/ clinics via mobile teams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800,000 of naloxone kits distributed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Reduced time to naloxone administration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Reduced emergency system overload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71641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Partnership with</a:t>
                      </a:r>
                    </a:p>
                    <a:p>
                      <a:pPr algn="ctr"/>
                      <a:r>
                        <a:rPr lang="en-US" b="0" dirty="0"/>
                        <a:t>Health workers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Establish partnerships with clinics, pharmacies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1,500 of community partnerships formed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Strengthened local trust in public health efforts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Strengthened rural healthcare infrastructure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1146256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Collaboration with local communities</a:t>
                      </a:r>
                    </a:p>
                    <a:p>
                      <a:pPr algn="l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Launch harm reduction awareness campaigns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800 awareness sessions held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Increased certified community responders 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Empowered, trained local communities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10896136" cy="829425"/>
          </a:xfrm>
        </p:spPr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236" y="1653309"/>
            <a:ext cx="10720646" cy="4075861"/>
          </a:xfrm>
        </p:spPr>
        <p:txBody>
          <a:bodyPr/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Conclusion,  addressing the opioid issue through community-centered action, education, and quick access to naloxone, the proposed ‘Stay Alive’ overdose prevention program aims to bring about quantifiable and long-lasting change. This includes: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Behavioral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Improved Awareness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Expanded Access to Naloxone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reduction in opioid-related fatalities statewide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Opioid Related death are avoidable.  We can empower communities to save lives.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Restoring hope, dignity and opportunity to West Virginia is the goal of this intervention.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must act quickly, compassionately and together. “STAY ALIVE !!!”</a:t>
            </a:r>
          </a:p>
        </p:txBody>
      </p:sp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37556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228436"/>
            <a:ext cx="11568545" cy="5467928"/>
          </a:xfrm>
        </p:spPr>
        <p:txBody>
          <a:bodyPr>
            <a:noAutofit/>
          </a:bodyPr>
          <a:lstStyle/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Centers for Disease Control and Prevention. (n.d.). Centers for Disease Control and Prevention. https://www.cdc.gov/index.html </a:t>
            </a:r>
          </a:p>
          <a:p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Gomes, T., Tadrous, M., Mamdani, M. M., Paterson, J. M., &amp; Juurlink, D. N. (2018). The burden of opioid-related mortality in the United States. </a:t>
            </a:r>
            <a:r>
              <a:rPr lang="en-US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JAMA Network Open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(2). 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https://doi.org/10.1001/jamanetworkopen.2018.0217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Hodges, C. D., Stephens, H. M., &amp; Sedney, C. (2023). Individual and community characteristics of the opioid crisis in West Virginia. </a:t>
            </a:r>
            <a:r>
              <a:rPr lang="en-US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Journal of Drug Issues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54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(4), 542–559. </a:t>
            </a:r>
            <a:r>
              <a:rPr lang="en-US" sz="1800" u="sng" kern="100" dirty="0">
                <a:solidFill>
                  <a:srgbClr val="46788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https://doi.org/10.1177/00220426231179211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McJunkin, MD, B., Kemper, MPH, S., Kodali, MD, B., </a:t>
            </a:r>
            <a:r>
              <a:rPr lang="en-US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Chunchulu,MD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S., Smith, MS 4, B., &amp; Shah, MD, N. (2016). Outpatient opioid prescribing for chronic non-cancer pain: Assessment of indications, efficacy and safety. </a:t>
            </a:r>
            <a:r>
              <a:rPr lang="en-US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West Virginia Medical Journal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2016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(1). https://doi.org/10.21885/wvmj.2016.17 </a:t>
            </a:r>
          </a:p>
          <a:p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Massey, J., Kilkenny, M., Batdorf, S., Sanders, S. K., Ellison, D., Halpin, J., Gladden, R. M., Bixler, D., Haddy, L., &amp; Gupta, R. (2017). Opioid overdose outbreak — West Virginia, August 2016. </a:t>
            </a:r>
            <a:r>
              <a:rPr lang="en-US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MMWR. Morbidity and Mortality Weekly Report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66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(37), 975–980. https://doi.org/10.15585/mmwr.mm6637a3 </a:t>
            </a:r>
          </a:p>
          <a:p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Tormohlen, K. N., Schmid, I., Stuart, E. A., Davis, C., &amp; McGinty, E. E. (2024). State laws that require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coprescribing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opioids and naloxone and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codispensing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practices. </a:t>
            </a:r>
            <a:r>
              <a:rPr lang="en-US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American Journal of Preventive Medicine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66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(1), 138–145. https://doi.org/10.1016/j.amepre.2023.09.016 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World Health Organization. (n.d.). </a:t>
            </a:r>
            <a:r>
              <a:rPr lang="en-US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Opioid overdose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World Health Organization. https://www.who.int/news-room/fact-sheets/detail/opioid-overdose</a:t>
            </a:r>
          </a:p>
          <a:p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{1668A002-C4A1-4138-AD8C-C1F01FE37E95}tf45205285_win32</Template>
  <TotalTime>308</TotalTime>
  <Words>1057</Words>
  <Application>Microsoft Office PowerPoint</Application>
  <PresentationFormat>Widescreen</PresentationFormat>
  <Paragraphs>105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Calibri</vt:lpstr>
      <vt:lpstr>Dubai Light</vt:lpstr>
      <vt:lpstr>Gill Sans MT</vt:lpstr>
      <vt:lpstr>Wingdings 2</vt:lpstr>
      <vt:lpstr>DividendVTI</vt:lpstr>
      <vt:lpstr>‘Stay Alive’ OPIOID overdose prevention program</vt:lpstr>
      <vt:lpstr>CONTENT</vt:lpstr>
      <vt:lpstr>INTRODUCTION</vt:lpstr>
      <vt:lpstr>Why This matters</vt:lpstr>
      <vt:lpstr>KEY FINDINGS </vt:lpstr>
      <vt:lpstr>Intervention Statement</vt:lpstr>
      <vt:lpstr>Intervention PLAN - ‘Stay Alive’ overdose prevention program 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Esther Djan</dc:creator>
  <cp:lastModifiedBy>Esther Djan</cp:lastModifiedBy>
  <cp:revision>8</cp:revision>
  <dcterms:created xsi:type="dcterms:W3CDTF">2025-04-28T23:12:59Z</dcterms:created>
  <dcterms:modified xsi:type="dcterms:W3CDTF">2025-05-01T21:06:23Z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